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4"/>
  </p:notesMasterIdLst>
  <p:sldIdLst>
    <p:sldId id="294" r:id="rId3"/>
    <p:sldId id="295" r:id="rId4"/>
    <p:sldId id="320" r:id="rId5"/>
    <p:sldId id="296" r:id="rId6"/>
    <p:sldId id="298" r:id="rId7"/>
    <p:sldId id="256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85" r:id="rId16"/>
    <p:sldId id="292" r:id="rId17"/>
    <p:sldId id="286" r:id="rId18"/>
    <p:sldId id="316" r:id="rId19"/>
    <p:sldId id="281" r:id="rId20"/>
    <p:sldId id="315" r:id="rId21"/>
    <p:sldId id="279" r:id="rId22"/>
    <p:sldId id="259" r:id="rId23"/>
    <p:sldId id="260" r:id="rId24"/>
    <p:sldId id="261" r:id="rId25"/>
    <p:sldId id="262" r:id="rId26"/>
    <p:sldId id="312" r:id="rId27"/>
    <p:sldId id="314" r:id="rId28"/>
    <p:sldId id="280" r:id="rId29"/>
    <p:sldId id="293" r:id="rId30"/>
    <p:sldId id="318" r:id="rId31"/>
    <p:sldId id="289" r:id="rId32"/>
    <p:sldId id="288" r:id="rId33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ira Sans" panose="020B0503050000020004" pitchFamily="34" charset="0"/>
      <p:regular r:id="rId40"/>
      <p:bold r:id="rId41"/>
    </p:embeddedFont>
    <p:embeddedFont>
      <p:font typeface="Fira Sans Extra Condensed" panose="020B0503050000020004" pitchFamily="34" charset="0"/>
      <p:regular r:id="rId42"/>
      <p:bold r:id="rId43"/>
      <p:italic r:id="rId44"/>
      <p:boldItalic r:id="rId45"/>
    </p:embeddedFont>
    <p:embeddedFont>
      <p:font typeface="Fira Sans Extra Condensed SemiBold" panose="020B0604020202020204" charset="0"/>
      <p:regular r:id="rId46"/>
      <p:bold r:id="rId47"/>
      <p:italic r:id="rId48"/>
      <p:boldItalic r:id="rId49"/>
    </p:embeddedFont>
    <p:embeddedFont>
      <p:font typeface="Fira Sans Light" panose="020B0403050000020004" pitchFamily="34" charset="0"/>
      <p:regular r:id="rId50"/>
    </p:embeddedFont>
    <p:embeddedFont>
      <p:font typeface="Fira Sans Medium" panose="020B0603050000020004" pitchFamily="34" charset="0"/>
      <p:regular r:id="rId51"/>
      <p:italic r:id="rId52"/>
    </p:embeddedFont>
    <p:embeddedFont>
      <p:font typeface="Lora" pitchFamily="2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  <p:embeddedFont>
      <p:font typeface="Proxima Nova Semibold" panose="020B0604020202020204" charset="0"/>
      <p:regular r:id="rId65"/>
      <p:bold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Sora" panose="020B060402020202020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B70D3-17C3-4507-A4F3-A9EDEE1E1BC4}" v="196" dt="2022-08-07T20:32:37.329"/>
  </p1510:revLst>
</p1510:revInfo>
</file>

<file path=ppt/tableStyles.xml><?xml version="1.0" encoding="utf-8"?>
<a:tblStyleLst xmlns:a="http://schemas.openxmlformats.org/drawingml/2006/main" def="{FC9230E2-6424-4125-9867-F1877C90E8EF}">
  <a:tblStyle styleId="{FC9230E2-6424-4125-9867-F1877C90E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font" Target="fonts/font3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font" Target="fonts/font35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72" Type="http://schemas.openxmlformats.org/officeDocument/2006/relationships/font" Target="fonts/font3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font" Target="fonts/font33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font" Target="fonts/font3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73" Type="http://schemas.openxmlformats.org/officeDocument/2006/relationships/font" Target="fonts/font39.fntdata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3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3190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924ddcd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924ddcd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e96fd5876e_0_4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e96fd5876e_0_4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ac29218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17ac29218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0c446af7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210c446af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0c446af7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210c446af7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0c446af7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210c446af7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0c446af7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210c446af7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0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e4f2e5e7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e4f2e5e7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a50123e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a50123e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5959" y="1366852"/>
            <a:ext cx="3930095" cy="3776648"/>
          </a:xfrm>
          <a:custGeom>
            <a:avLst/>
            <a:gdLst>
              <a:gd name="connsiteX0" fmla="*/ 4252607 w 5240126"/>
              <a:gd name="connsiteY0" fmla="*/ 0 h 5035531"/>
              <a:gd name="connsiteX1" fmla="*/ 5109656 w 5240126"/>
              <a:gd name="connsiteY1" fmla="*/ 85684 h 5035531"/>
              <a:gd name="connsiteX2" fmla="*/ 5240126 w 5240126"/>
              <a:gd name="connsiteY2" fmla="*/ 115548 h 5035531"/>
              <a:gd name="connsiteX3" fmla="*/ 5240126 w 5240126"/>
              <a:gd name="connsiteY3" fmla="*/ 5035531 h 5035531"/>
              <a:gd name="connsiteX4" fmla="*/ 80655 w 5240126"/>
              <a:gd name="connsiteY4" fmla="*/ 5035531 h 5035531"/>
              <a:gd name="connsiteX5" fmla="*/ 49000 w 5240126"/>
              <a:gd name="connsiteY5" fmla="*/ 4859739 h 5035531"/>
              <a:gd name="connsiteX6" fmla="*/ 0 w 5240126"/>
              <a:gd name="connsiteY6" fmla="*/ 4217461 h 5035531"/>
              <a:gd name="connsiteX7" fmla="*/ 4252607 w 5240126"/>
              <a:gd name="connsiteY7" fmla="*/ 0 h 503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0126" h="5035531">
                <a:moveTo>
                  <a:pt x="4252607" y="0"/>
                </a:moveTo>
                <a:cubicBezTo>
                  <a:pt x="4546188" y="0"/>
                  <a:pt x="4832821" y="29504"/>
                  <a:pt x="5109656" y="85684"/>
                </a:cubicBezTo>
                <a:lnTo>
                  <a:pt x="5240126" y="115548"/>
                </a:lnTo>
                <a:lnTo>
                  <a:pt x="5240126" y="5035531"/>
                </a:lnTo>
                <a:lnTo>
                  <a:pt x="80655" y="5035531"/>
                </a:lnTo>
                <a:lnTo>
                  <a:pt x="49000" y="4859739"/>
                </a:lnTo>
                <a:cubicBezTo>
                  <a:pt x="16734" y="4650317"/>
                  <a:pt x="0" y="4435827"/>
                  <a:pt x="0" y="4217461"/>
                </a:cubicBezTo>
                <a:cubicBezTo>
                  <a:pt x="0" y="1888222"/>
                  <a:pt x="1903957" y="0"/>
                  <a:pt x="42526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74157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58856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625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881095-6AE6-4C0F-A868-93F5540EC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2141" y="1119469"/>
            <a:ext cx="1655139" cy="2884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1AB5F5-F05D-4687-9D4A-E7F314DFD6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47855" y="1119469"/>
            <a:ext cx="1657607" cy="2884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4C7B555-29AE-4A0D-AA09-65069067F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75713" y="1119469"/>
            <a:ext cx="1655140" cy="2884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0038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8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6625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" name="Google Shape;14;p20"/>
          <p:cNvSpPr>
            <a:spLocks noGrp="1"/>
          </p:cNvSpPr>
          <p:nvPr>
            <p:ph type="pic" idx="3"/>
          </p:nvPr>
        </p:nvSpPr>
        <p:spPr>
          <a:xfrm>
            <a:off x="3422141" y="1119469"/>
            <a:ext cx="1655139" cy="288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" name="Google Shape;15;p20"/>
          <p:cNvSpPr>
            <a:spLocks noGrp="1"/>
          </p:cNvSpPr>
          <p:nvPr>
            <p:ph type="pic" idx="4"/>
          </p:nvPr>
        </p:nvSpPr>
        <p:spPr>
          <a:xfrm>
            <a:off x="5247855" y="1119469"/>
            <a:ext cx="1657607" cy="288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" name="Google Shape;16;p20"/>
          <p:cNvSpPr>
            <a:spLocks noGrp="1"/>
          </p:cNvSpPr>
          <p:nvPr>
            <p:ph type="pic" idx="5"/>
          </p:nvPr>
        </p:nvSpPr>
        <p:spPr>
          <a:xfrm>
            <a:off x="7075713" y="1119469"/>
            <a:ext cx="1655140" cy="288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68961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15950132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2;p1"/>
          <p:cNvPicPr preferRelativeResize="0"/>
          <p:nvPr/>
        </p:nvPicPr>
        <p:blipFill rotWithShape="1">
          <a:blip r:embed="rId2">
            <a:alphaModFix/>
          </a:blip>
          <a:srcRect l="35533"/>
          <a:stretch/>
        </p:blipFill>
        <p:spPr>
          <a:xfrm>
            <a:off x="3110915" y="0"/>
            <a:ext cx="2951872" cy="128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5;p1"/>
          <p:cNvSpPr txBox="1"/>
          <p:nvPr/>
        </p:nvSpPr>
        <p:spPr>
          <a:xfrm>
            <a:off x="1265850" y="1285740"/>
            <a:ext cx="6642000" cy="79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B.Tech </a:t>
            </a:r>
            <a:r>
              <a:rPr lang="en-US" sz="2400" b="1" u="sng">
                <a:latin typeface="Times New Roman"/>
                <a:ea typeface="Times New Roman"/>
                <a:cs typeface="Times New Roman"/>
                <a:sym typeface="Times New Roman"/>
              </a:rPr>
              <a:t>Project Evaluation, </a:t>
            </a: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VIII </a:t>
            </a:r>
            <a:r>
              <a:rPr lang="en-US" sz="2400" b="1" u="sng" dirty="0" err="1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u="sng" dirty="0" err="1">
                <a:latin typeface="Times New Roman"/>
                <a:ea typeface="Times New Roman"/>
                <a:cs typeface="Times New Roman"/>
                <a:sym typeface="Times New Roman"/>
              </a:rPr>
              <a:t>Sem</a:t>
            </a:r>
            <a:endParaRPr lang="en-US" sz="24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sz="1500" b="1" dirty="0">
                <a:latin typeface="Times New Roman"/>
                <a:ea typeface="Times New Roman"/>
                <a:cs typeface="Times New Roman"/>
                <a:sym typeface="Times New Roman"/>
              </a:rPr>
              <a:t>Project Title---- Detection of Hate Speech in Multimodal Social Media Posts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br>
              <a:rPr lang="en-US" dirty="0">
                <a:solidFill>
                  <a:schemeClr val="dk1"/>
                </a:solidFill>
              </a:rPr>
            </a:b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6;p1"/>
          <p:cNvSpPr/>
          <p:nvPr/>
        </p:nvSpPr>
        <p:spPr>
          <a:xfrm>
            <a:off x="1557720" y="4026375"/>
            <a:ext cx="6058260" cy="82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algn="ctr"/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</a:t>
            </a:r>
            <a:endParaRPr sz="1700" dirty="0">
              <a:solidFill>
                <a:schemeClr val="dk1"/>
              </a:solidFill>
            </a:endParaRPr>
          </a:p>
          <a:p>
            <a:pPr algn="ctr"/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SCHOOL OF ENGINEERING AND TECHNOLOGY </a:t>
            </a:r>
            <a:endParaRPr sz="1700" dirty="0">
              <a:solidFill>
                <a:schemeClr val="dk1"/>
              </a:solidFill>
            </a:endParaRPr>
          </a:p>
          <a:p>
            <a:pPr algn="ctr"/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Feb,  2023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7" name="Google Shape;177;p1"/>
          <p:cNvSpPr/>
          <p:nvPr/>
        </p:nvSpPr>
        <p:spPr>
          <a:xfrm>
            <a:off x="428558" y="2657542"/>
            <a:ext cx="2837565" cy="130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Presented by 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</a:endParaRPr>
          </a:p>
          <a:p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Abhishek Goswami, 2019645386</a:t>
            </a:r>
            <a:endParaRPr lang="en-IN" dirty="0"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Ayushi Rawat, 2019593582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  <a:sym typeface="Georgia"/>
              </a:rPr>
              <a:t>Shubham Tongaria, 2019544008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78;p1"/>
          <p:cNvSpPr/>
          <p:nvPr/>
        </p:nvSpPr>
        <p:spPr>
          <a:xfrm>
            <a:off x="6786945" y="2657543"/>
            <a:ext cx="2035800" cy="27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Under the Supervision of:-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Google Shape;179;p1"/>
          <p:cNvSpPr/>
          <p:nvPr/>
        </p:nvSpPr>
        <p:spPr>
          <a:xfrm>
            <a:off x="6692445" y="3069023"/>
            <a:ext cx="2245860" cy="89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lvl="0" algn="ctr"/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Mr</a:t>
            </a:r>
            <a:r>
              <a:rPr lang="en-IN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 Sushant Jhingran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Sharda University, Gr. Noida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3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7"/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08" name="Google Shape;1008;p27"/>
          <p:cNvSpPr/>
          <p:nvPr/>
        </p:nvSpPr>
        <p:spPr>
          <a:xfrm>
            <a:off x="2267744" y="1275606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27"/>
          <p:cNvSpPr txBox="1"/>
          <p:nvPr/>
        </p:nvSpPr>
        <p:spPr>
          <a:xfrm>
            <a:off x="3688425" y="2610850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Opportunities of machine learning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13" name="Google Shape;1013;p27"/>
          <p:cNvCxnSpPr>
            <a:endCxn id="1004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7"/>
          <p:cNvCxnSpPr>
            <a:stCxn id="1004" idx="0"/>
            <a:endCxn id="1011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7"/>
          <p:cNvCxnSpPr>
            <a:stCxn id="1004" idx="2"/>
            <a:endCxn id="1008" idx="6"/>
          </p:cNvCxnSpPr>
          <p:nvPr/>
        </p:nvCxnSpPr>
        <p:spPr>
          <a:xfrm rot="5400000" flipH="1">
            <a:off x="2846688" y="1703763"/>
            <a:ext cx="1820094" cy="1635181"/>
          </a:xfrm>
          <a:prstGeom prst="bentConnector4">
            <a:avLst>
              <a:gd name="adj1" fmla="val -12560"/>
              <a:gd name="adj2" fmla="val 796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0" name="Google Shape;1030;p27"/>
          <p:cNvGrpSpPr/>
          <p:nvPr/>
        </p:nvGrpSpPr>
        <p:grpSpPr>
          <a:xfrm>
            <a:off x="2414770" y="1388724"/>
            <a:ext cx="367302" cy="365289"/>
            <a:chOff x="828892" y="4635792"/>
            <a:chExt cx="367302" cy="365289"/>
          </a:xfrm>
        </p:grpSpPr>
        <p:sp>
          <p:nvSpPr>
            <p:cNvPr id="1031" name="Google Shape;1031;p27"/>
            <p:cNvSpPr/>
            <p:nvPr/>
          </p:nvSpPr>
          <p:spPr>
            <a:xfrm>
              <a:off x="881368" y="4654626"/>
              <a:ext cx="69775" cy="101746"/>
            </a:xfrm>
            <a:custGeom>
              <a:avLst/>
              <a:gdLst/>
              <a:ahLst/>
              <a:cxnLst/>
              <a:rect l="l" t="t" r="r" b="b"/>
              <a:pathLst>
                <a:path w="2045" h="2982" extrusionOk="0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1001948" y="4635792"/>
              <a:ext cx="21154" cy="111777"/>
            </a:xfrm>
            <a:custGeom>
              <a:avLst/>
              <a:gdLst/>
              <a:ahLst/>
              <a:cxnLst/>
              <a:rect l="l" t="t" r="r" b="b"/>
              <a:pathLst>
                <a:path w="620" h="3276" extrusionOk="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1076705" y="4654626"/>
              <a:ext cx="67523" cy="101712"/>
            </a:xfrm>
            <a:custGeom>
              <a:avLst/>
              <a:gdLst/>
              <a:ahLst/>
              <a:cxnLst/>
              <a:rect l="l" t="t" r="r" b="b"/>
              <a:pathLst>
                <a:path w="1979" h="2981" extrusionOk="0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7251" y="4843412"/>
              <a:ext cx="96730" cy="82639"/>
            </a:xfrm>
            <a:custGeom>
              <a:avLst/>
              <a:gdLst/>
              <a:ahLst/>
              <a:cxnLst/>
              <a:rect l="l" t="t" r="r" b="b"/>
              <a:pathLst>
                <a:path w="2835" h="2422" extrusionOk="0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828892" y="4767836"/>
              <a:ext cx="367302" cy="233244"/>
            </a:xfrm>
            <a:custGeom>
              <a:avLst/>
              <a:gdLst/>
              <a:ahLst/>
              <a:cxnLst/>
              <a:rect l="l" t="t" r="r" b="b"/>
              <a:pathLst>
                <a:path w="10765" h="6836" extrusionOk="0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044" name="Google Shape;1044;p27"/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7"/>
          <p:cNvGrpSpPr/>
          <p:nvPr/>
        </p:nvGrpSpPr>
        <p:grpSpPr>
          <a:xfrm>
            <a:off x="457198" y="923762"/>
            <a:ext cx="2860902" cy="996150"/>
            <a:chOff x="457198" y="923762"/>
            <a:chExt cx="2860902" cy="996150"/>
          </a:xfrm>
        </p:grpSpPr>
        <p:grpSp>
          <p:nvGrpSpPr>
            <p:cNvPr id="1050" name="Google Shape;1050;p27"/>
            <p:cNvGrpSpPr/>
            <p:nvPr/>
          </p:nvGrpSpPr>
          <p:grpSpPr>
            <a:xfrm>
              <a:off x="457198" y="1248663"/>
              <a:ext cx="1981204" cy="671250"/>
              <a:chOff x="6053048" y="700371"/>
              <a:chExt cx="1981204" cy="671250"/>
            </a:xfrm>
          </p:grpSpPr>
          <p:sp>
            <p:nvSpPr>
              <p:cNvPr id="1051" name="Google Shape;105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recognition and Captioning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2" name="Google Shape;105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3" name="Google Shape;1053;p27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9" name="Google Shape;1059;p27"/>
          <p:cNvGrpSpPr/>
          <p:nvPr/>
        </p:nvGrpSpPr>
        <p:grpSpPr>
          <a:xfrm>
            <a:off x="457190" y="923762"/>
            <a:ext cx="2860910" cy="3653759"/>
            <a:chOff x="457190" y="923762"/>
            <a:chExt cx="2860910" cy="3653759"/>
          </a:xfrm>
        </p:grpSpPr>
        <p:grpSp>
          <p:nvGrpSpPr>
            <p:cNvPr id="1060" name="Google Shape;1060;p27"/>
            <p:cNvGrpSpPr/>
            <p:nvPr/>
          </p:nvGrpSpPr>
          <p:grpSpPr>
            <a:xfrm>
              <a:off x="457190" y="3906271"/>
              <a:ext cx="1981204" cy="671250"/>
              <a:chOff x="6053048" y="700371"/>
              <a:chExt cx="1981204" cy="671250"/>
            </a:xfrm>
          </p:grpSpPr>
          <p:sp>
            <p:nvSpPr>
              <p:cNvPr id="1061" name="Google Shape;106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2" name="Google Shape;106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3" name="Google Shape;1063;p27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4" name="Google Shape;1064;p27"/>
          <p:cNvGrpSpPr/>
          <p:nvPr/>
        </p:nvGrpSpPr>
        <p:grpSpPr>
          <a:xfrm>
            <a:off x="5825888" y="923762"/>
            <a:ext cx="2860915" cy="996150"/>
            <a:chOff x="5825888" y="923762"/>
            <a:chExt cx="2860915" cy="996150"/>
          </a:xfrm>
        </p:grpSpPr>
        <p:grpSp>
          <p:nvGrpSpPr>
            <p:cNvPr id="1065" name="Google Shape;1065;p27"/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066" name="Google Shape;106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Sentiment Analysis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8" name="Google Shape;1068;p27"/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77" name="Google Shape;1077;p27"/>
          <p:cNvSpPr txBox="1"/>
          <p:nvPr/>
        </p:nvSpPr>
        <p:spPr>
          <a:xfrm>
            <a:off x="153110" y="2038704"/>
            <a:ext cx="2602560" cy="20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Image Captioning models in our first approach, we use two implementation</a:t>
            </a:r>
          </a:p>
          <a:p>
            <a:pPr lvl="0"/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Wingdings" pitchFamily="2" charset="2"/>
              <a:buChar char="v"/>
            </a:pPr>
            <a:r>
              <a:rPr lang="en-US"/>
              <a:t>The first one is an implementation of Show, Attend, and Tell</a:t>
            </a:r>
          </a:p>
          <a:p>
            <a:pPr lvl="0"/>
            <a:endParaRPr lang="en-US"/>
          </a:p>
          <a:p>
            <a:pPr marL="285750" lvl="0" indent="-285750">
              <a:buFont typeface="Wingdings" pitchFamily="2" charset="2"/>
              <a:buChar char="v"/>
            </a:pPr>
            <a:r>
              <a:rPr lang="en-IN"/>
              <a:t>Bottom-Up Top-Down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C:\Users\Abhishek Goswami\Downloads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26" y="1531378"/>
            <a:ext cx="2863726" cy="26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1077;p27"/>
          <p:cNvSpPr txBox="1"/>
          <p:nvPr/>
        </p:nvSpPr>
        <p:spPr>
          <a:xfrm>
            <a:off x="6411668" y="1419613"/>
            <a:ext cx="2602560" cy="20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We directly use the final logits of sentiment analysis models and their sum as the sentiment embedding.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C:\Users\Abhishek Goswami\Downloads\Busines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13150"/>
            <a:ext cx="3131840" cy="22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99542"/>
            <a:ext cx="872558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603"/>
            <a:ext cx="8964488" cy="428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83968" y="458797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-Analyzing the behavior of visual question answering models,</a:t>
            </a:r>
            <a:r>
              <a:rPr lang="en-IN"/>
              <a:t> </a:t>
            </a:r>
            <a:r>
              <a:rPr lang="en-IN" i="1">
                <a:latin typeface="Times New Roman" pitchFamily="18" charset="0"/>
                <a:cs typeface="Times New Roman" pitchFamily="18" charset="0"/>
              </a:rPr>
              <a:t>arXiv preprint arXiv:1606.07356, 2016.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17a50123e36_0_1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11929" r="11500"/>
          <a:stretch/>
        </p:blipFill>
        <p:spPr>
          <a:xfrm>
            <a:off x="5143500" y="1233825"/>
            <a:ext cx="3676776" cy="3202401"/>
          </a:xfrm>
          <a:prstGeom prst="rect">
            <a:avLst/>
          </a:prstGeom>
        </p:spPr>
      </p:pic>
      <p:sp>
        <p:nvSpPr>
          <p:cNvPr id="332" name="Google Shape;332;g17a50123e36_0_10"/>
          <p:cNvSpPr txBox="1">
            <a:spLocks noGrp="1"/>
          </p:cNvSpPr>
          <p:nvPr>
            <p:ph type="title" idx="4294967295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Dataset Analysis</a:t>
            </a:r>
            <a:endParaRPr/>
          </a:p>
        </p:txBody>
      </p:sp>
      <p:sp>
        <p:nvSpPr>
          <p:cNvPr id="333" name="Google Shape;333;g17a50123e36_0_10"/>
          <p:cNvSpPr txBox="1"/>
          <p:nvPr/>
        </p:nvSpPr>
        <p:spPr>
          <a:xfrm>
            <a:off x="249075" y="1233825"/>
            <a:ext cx="4656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/>
              <a:t>Facebook Hateful Meme Challenge Dataset of 10,000 Memes.</a:t>
            </a:r>
            <a:endParaRPr sz="20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28575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Designed by annotators trained for Hate-Speech.</a:t>
            </a:r>
            <a:endParaRPr sz="20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28575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Fully Balanced Training, Validation and Testing sets.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15566"/>
            <a:ext cx="823846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IN"/>
              <a:t>How Image Captioning Work ?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4771" y="41559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-Visual dialog. In Proceedings of the IEEE Conference on Computer Vision and Pattern Recognition, pages 326–335, 2017.</a:t>
            </a:r>
            <a:endParaRPr lang="en-IN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9" descr="C:\Users\Abhishek Goswami\Downloads\9u7v.gif">
            <a:extLst>
              <a:ext uri="{FF2B5EF4-FFF2-40B4-BE49-F238E27FC236}">
                <a16:creationId xmlns:a16="http://schemas.microsoft.com/office/drawing/2014/main" id="{736DDE96-4797-E2F5-734B-533B3B43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1910"/>
            <a:ext cx="2183405" cy="95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6" r="-312" b="2236"/>
          <a:stretch/>
        </p:blipFill>
        <p:spPr bwMode="auto">
          <a:xfrm>
            <a:off x="34672" y="939878"/>
            <a:ext cx="9108407" cy="2381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92451" y="3699203"/>
            <a:ext cx="5391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-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An empirical study on the effectiveness of images in multimodal neural machine translation. arXiv preprint arXiv:1707.00995, 2017.</a:t>
            </a:r>
            <a:endParaRPr lang="en-IN" i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4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Example</a:t>
            </a:r>
            <a:endParaRPr/>
          </a:p>
        </p:txBody>
      </p:sp>
      <p:sp>
        <p:nvSpPr>
          <p:cNvPr id="2328" name="Google Shape;2328;p45"/>
          <p:cNvSpPr/>
          <p:nvPr/>
        </p:nvSpPr>
        <p:spPr>
          <a:xfrm>
            <a:off x="523144" y="113159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513209" y="915566"/>
            <a:ext cx="2057400" cy="1081675"/>
            <a:chOff x="6629400" y="3005625"/>
            <a:chExt cx="2057400" cy="1081675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Captioning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178373" y="2405646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16" y="1042903"/>
            <a:ext cx="5294269" cy="387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348" name="Google Shape;348;p9"/>
          <p:cNvSpPr txBox="1"/>
          <p:nvPr/>
        </p:nvSpPr>
        <p:spPr>
          <a:xfrm>
            <a:off x="457200" y="1275607"/>
            <a:ext cx="5194920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is the process of ‘computationally’ determining whether a piece of writing is positive, negative or neutral.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try to implement a Twitter sentiment analysis model that helps to overcome the challenges of identifying the sentiments of the tweets.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provided is the Sentiment Dataset from twitter which consists of 12,800 tweets 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classifies the tweets in three classes :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,Neutral ,Positive</a:t>
            </a:r>
            <a:endParaRPr/>
          </a:p>
        </p:txBody>
      </p:sp>
      <p:pic>
        <p:nvPicPr>
          <p:cNvPr id="349" name="Google Shape;3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160" y="1347614"/>
            <a:ext cx="2592288" cy="257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Sentiment Analysis Work ?</a:t>
            </a:r>
            <a:endParaRPr/>
          </a:p>
        </p:txBody>
      </p:sp>
      <p:pic>
        <p:nvPicPr>
          <p:cNvPr id="2061" name="Google Shape;2061;p40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010" y="1086102"/>
            <a:ext cx="5479301" cy="338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40"/>
          <p:cNvGrpSpPr/>
          <p:nvPr/>
        </p:nvGrpSpPr>
        <p:grpSpPr>
          <a:xfrm>
            <a:off x="6458816" y="1611131"/>
            <a:ext cx="1857600" cy="2354488"/>
            <a:chOff x="3657525" y="1700087"/>
            <a:chExt cx="1857600" cy="2354488"/>
          </a:xfrm>
        </p:grpSpPr>
        <p:sp>
          <p:nvSpPr>
            <p:cNvPr id="2064" name="Google Shape;2064;p40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40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2066" name="Google Shape;2066;p40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4345" extrusionOk="0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0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17" h="1769" extrusionOk="0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5805" extrusionOk="0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0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2858" extrusionOk="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0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12334" extrusionOk="0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avLst/>
                <a:gdLst/>
                <a:ahLst/>
                <a:cxnLst/>
                <a:rect l="l" t="t" r="r" b="b"/>
                <a:pathLst>
                  <a:path w="37746" h="7954" extrusionOk="0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0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35748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0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avLst/>
                <a:gdLst/>
                <a:ahLst/>
                <a:cxnLst/>
                <a:rect l="l" t="t" r="r" b="b"/>
                <a:pathLst>
                  <a:path w="48671" h="36606" extrusionOk="0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0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avLst/>
                <a:gdLst/>
                <a:ahLst/>
                <a:cxnLst/>
                <a:rect l="l" t="t" r="r" b="b"/>
                <a:pathLst>
                  <a:path w="4484" h="4497" extrusionOk="0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0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0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0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12412" extrusionOk="0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8377" h="12425" extrusionOk="0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0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4919" extrusionOk="0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11772" h="1422" extrusionOk="0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5048" extrusionOk="0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6674" extrusionOk="0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avLst/>
                <a:gdLst/>
                <a:ahLst/>
                <a:cxnLst/>
                <a:rect l="l" t="t" r="r" b="b"/>
                <a:pathLst>
                  <a:path w="18713" h="5726" extrusionOk="0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7007" extrusionOk="0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6328" extrusionOk="0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4663" extrusionOk="0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0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0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0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0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0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0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0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avLst/>
                <a:gdLst/>
                <a:ahLst/>
                <a:cxnLst/>
                <a:rect l="l" t="t" r="r" b="b"/>
                <a:pathLst>
                  <a:path w="16625" h="3472" extrusionOk="0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5956" extrusionOk="0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971" extrusionOk="0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17" extrusionOk="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0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971" extrusionOk="0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0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0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0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0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8" y="1282894"/>
            <a:ext cx="5545369" cy="253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97176" y="422793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- Automated hate speech detection and the problem of offensive language. In Eleventh international aaai conference on web and social media, 2017</a:t>
            </a:r>
            <a:endParaRPr lang="en-IN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ac29218f1_0_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Sentiment Analysis</a:t>
            </a:r>
            <a:endParaRPr/>
          </a:p>
        </p:txBody>
      </p:sp>
      <p:graphicFrame>
        <p:nvGraphicFramePr>
          <p:cNvPr id="355" name="Google Shape;355;g17ac29218f1_0_0"/>
          <p:cNvGraphicFramePr/>
          <p:nvPr/>
        </p:nvGraphicFramePr>
        <p:xfrm>
          <a:off x="268900" y="1218125"/>
          <a:ext cx="4791125" cy="32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LinearSVM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Precision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Recall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f1-score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Negative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0.85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0.65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0.74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238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Neutral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0.74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0.94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0.83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345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Positive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 0.86           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0.75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Accuracy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0.80 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888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Macro Avg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0.82           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0.78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0.79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888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Weighted Avg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B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0.81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0.80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0.80      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888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7EB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56" name="Google Shape;356;g17ac29218f1_0_0"/>
          <p:cNvPicPr preferRelativeResize="0"/>
          <p:nvPr/>
        </p:nvPicPr>
        <p:blipFill rotWithShape="1">
          <a:blip r:embed="rId3">
            <a:alphaModFix/>
          </a:blip>
          <a:srcRect t="5138" r="62445" b="1768"/>
          <a:stretch/>
        </p:blipFill>
        <p:spPr>
          <a:xfrm>
            <a:off x="5208667" y="0"/>
            <a:ext cx="3953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01C900E-BB6B-4382-9002-804973554EA3}"/>
              </a:ext>
            </a:extLst>
          </p:cNvPr>
          <p:cNvSpPr txBox="1"/>
          <p:nvPr/>
        </p:nvSpPr>
        <p:spPr>
          <a:xfrm>
            <a:off x="285222" y="230090"/>
            <a:ext cx="8321566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GB" sz="3300" b="1" dirty="0">
                <a:latin typeface="Sora" pitchFamily="2" charset="0"/>
                <a:cs typeface="Sora" pitchFamily="2" charset="0"/>
              </a:rPr>
              <a:t>Approval from guide for the evaluation</a:t>
            </a:r>
            <a:endParaRPr lang="en-ID" sz="3300" b="1" dirty="0">
              <a:latin typeface="Sora" pitchFamily="2" charset="0"/>
              <a:cs typeface="Sora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636" y="57499"/>
            <a:ext cx="575729" cy="276999"/>
            <a:chOff x="585946" y="501515"/>
            <a:chExt cx="767638" cy="369331"/>
          </a:xfrm>
        </p:grpSpPr>
        <p:grpSp>
          <p:nvGrpSpPr>
            <p:cNvPr id="18" name="Group 17"/>
            <p:cNvGrpSpPr/>
            <p:nvPr/>
          </p:nvGrpSpPr>
          <p:grpSpPr>
            <a:xfrm>
              <a:off x="585946" y="610191"/>
              <a:ext cx="542767" cy="86993"/>
              <a:chOff x="1523056" y="1202652"/>
              <a:chExt cx="2013608" cy="322730"/>
            </a:xfrm>
          </p:grpSpPr>
          <p:sp>
            <p:nvSpPr>
              <p:cNvPr id="20" name="Round Diagonal Corner Rectangle 19"/>
              <p:cNvSpPr/>
              <p:nvPr/>
            </p:nvSpPr>
            <p:spPr>
              <a:xfrm rot="18861713">
                <a:off x="1809003" y="916706"/>
                <a:ext cx="322729" cy="894623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rgbClr val="A942D2"/>
                  </a:gs>
                  <a:gs pos="100000">
                    <a:srgbClr val="FF339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/>
              <p:cNvSpPr/>
              <p:nvPr/>
            </p:nvSpPr>
            <p:spPr>
              <a:xfrm rot="18861713">
                <a:off x="2368493" y="916706"/>
                <a:ext cx="322729" cy="894623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rgbClr val="A942D2"/>
                  </a:gs>
                  <a:gs pos="100000">
                    <a:srgbClr val="FF339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/>
              <p:cNvSpPr/>
              <p:nvPr/>
            </p:nvSpPr>
            <p:spPr>
              <a:xfrm rot="18861713">
                <a:off x="2927989" y="916705"/>
                <a:ext cx="322727" cy="894622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rgbClr val="A942D2"/>
                  </a:gs>
                  <a:gs pos="100000">
                    <a:srgbClr val="FF339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107276" y="501515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1" dirty="0">
                <a:latin typeface="Sora" pitchFamily="2" charset="0"/>
                <a:cs typeface="Sora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08D00B-37B5-6A98-85C7-F506270B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183"/>
            <a:ext cx="9144000" cy="4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2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for business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" y="26522"/>
            <a:ext cx="9090835" cy="441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19872" y="4372630"/>
            <a:ext cx="54840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- Guesswhat?! visual object discovery through multi-modal dialogue. In Proceedings of the IEEE Conference on Computer Vision and Pattern Recognition, pages 5503–5512, 2017.</a:t>
            </a:r>
            <a:endParaRPr lang="en-IN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0c446af78_0_8"/>
          <p:cNvSpPr txBox="1"/>
          <p:nvPr/>
        </p:nvSpPr>
        <p:spPr>
          <a:xfrm>
            <a:off x="1154824" y="4871753"/>
            <a:ext cx="6867000" cy="25388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title: </a:t>
            </a:r>
            <a:r>
              <a:rPr lang="en-US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Hate Speech in Multimodal Social Media Posts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g210c446af78_0_8"/>
          <p:cNvSpPr txBox="1"/>
          <p:nvPr/>
        </p:nvSpPr>
        <p:spPr>
          <a:xfrm>
            <a:off x="1290959" y="829526"/>
            <a:ext cx="171540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Approach 1</a:t>
            </a:r>
            <a:endParaRPr sz="24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6" name="Google Shape;116;g210c446af7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2927063"/>
            <a:ext cx="6629403" cy="173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10c446af78_0_8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61987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ctr" anchorCtr="0">
            <a:normAutofit fontScale="90000"/>
          </a:bodyPr>
          <a:lstStyle/>
          <a:p>
            <a:pPr>
              <a:buClr>
                <a:schemeClr val="lt1"/>
              </a:buClr>
              <a:buSzPct val="100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b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Artificial Intelligence, </a:t>
            </a:r>
            <a:r>
              <a:rPr lang="en-US" sz="1425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Computing, and Security (ICABCS-2023)</a:t>
            </a:r>
            <a:r>
              <a:rPr lang="en-US" sz="14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dirty="0"/>
          </a:p>
        </p:txBody>
      </p:sp>
      <p:pic>
        <p:nvPicPr>
          <p:cNvPr id="120" name="Google Shape;120;g210c446af78_0_8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5" y="8752"/>
            <a:ext cx="794084" cy="6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284547" y="963487"/>
            <a:ext cx="4704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Extracted image text passed to BERT using bottom-up approach.</a:t>
            </a:r>
          </a:p>
          <a:p>
            <a:pPr marL="257175" indent="-257175">
              <a:buSzPct val="140000"/>
              <a:buFont typeface="Arial" panose="020B0604020202020204" pitchFamily="34" charset="0"/>
              <a:buChar char="•"/>
            </a:pPr>
            <a:endParaRPr lang="en-US" sz="1500" dirty="0">
              <a:latin typeface="Fira Sans Light" panose="020B0604020202020204" charset="0"/>
            </a:endParaRPr>
          </a:p>
          <a:p>
            <a:pPr marL="257175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Dataset fed to VisualBERT for analysis/processing.</a:t>
            </a:r>
          </a:p>
          <a:p>
            <a:pPr marL="257175" indent="-257175">
              <a:buSzPct val="140000"/>
              <a:buFont typeface="Arial" panose="020B0604020202020204" pitchFamily="34" charset="0"/>
              <a:buChar char="•"/>
            </a:pPr>
            <a:endParaRPr lang="en-US" sz="1500" dirty="0">
              <a:latin typeface="Fira Sans Light" panose="020B0604020202020204" charset="0"/>
            </a:endParaRPr>
          </a:p>
          <a:p>
            <a:pPr marL="257175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Concatenated results classify text as hateful or non-hateful.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0c446af78_0_50"/>
          <p:cNvSpPr txBox="1"/>
          <p:nvPr/>
        </p:nvSpPr>
        <p:spPr>
          <a:xfrm>
            <a:off x="1154824" y="4871753"/>
            <a:ext cx="6867000" cy="25388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title: </a:t>
            </a:r>
            <a:r>
              <a:rPr lang="en-US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Hate Speech in Multimodal Social Media Posts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210c446af78_0_50"/>
          <p:cNvSpPr txBox="1"/>
          <p:nvPr/>
        </p:nvSpPr>
        <p:spPr>
          <a:xfrm>
            <a:off x="1350656" y="881756"/>
            <a:ext cx="171540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400" b="1">
                <a:latin typeface="Fira Sans"/>
                <a:ea typeface="Fira Sans"/>
                <a:cs typeface="Fira Sans"/>
                <a:sym typeface="Fira Sans"/>
              </a:rPr>
              <a:t>Approach 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" name="Google Shape;127;g210c446af78_0_50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61987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ctr" anchorCtr="0">
            <a:normAutofit fontScale="90000"/>
          </a:bodyPr>
          <a:lstStyle/>
          <a:p>
            <a:pPr>
              <a:buClr>
                <a:schemeClr val="lt1"/>
              </a:buClr>
              <a:buSzPct val="100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b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Artificial Intelligence, </a:t>
            </a:r>
            <a:r>
              <a:rPr lang="en-US" sz="1425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Computing, and Security (ICABCS-2023)</a:t>
            </a:r>
            <a:r>
              <a:rPr lang="en-US" sz="14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dirty="0"/>
          </a:p>
        </p:txBody>
      </p:sp>
      <p:pic>
        <p:nvPicPr>
          <p:cNvPr id="129" name="Google Shape;129;g210c446af78_0_5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885" y="8752"/>
            <a:ext cx="794084" cy="6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10c446af78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707" y="2678374"/>
            <a:ext cx="5921249" cy="20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187777" y="881756"/>
            <a:ext cx="45818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VisualBERT does not always give the best results.</a:t>
            </a:r>
          </a:p>
          <a:p>
            <a:pPr marL="214313" indent="-214313">
              <a:buSzPct val="140000"/>
              <a:buFont typeface="Arial" panose="020B0604020202020204" pitchFamily="34" charset="0"/>
              <a:buChar char="•"/>
            </a:pPr>
            <a:endParaRPr lang="en-US" sz="1500" dirty="0">
              <a:latin typeface="Fira Sans Light" panose="020B0604020202020204" charset="0"/>
            </a:endParaRPr>
          </a:p>
          <a:p>
            <a:pPr marL="214313" indent="-214313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Added sentiment analysis models to improve model accuracy.</a:t>
            </a:r>
          </a:p>
          <a:p>
            <a:pPr marL="214313" indent="-214313">
              <a:buSzPct val="140000"/>
              <a:buFont typeface="Arial" panose="020B0604020202020204" pitchFamily="34" charset="0"/>
              <a:buChar char="•"/>
            </a:pPr>
            <a:endParaRPr lang="en-US" sz="1500" dirty="0">
              <a:latin typeface="Fira Sans Light" panose="020B0604020202020204" charset="0"/>
            </a:endParaRPr>
          </a:p>
          <a:p>
            <a:pPr marL="214313" indent="-214313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 panose="020B0604020202020204" charset="0"/>
              </a:rPr>
              <a:t>The results from all models are then concatenated to classify the text as hateful or non-hateful.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0c446af78_0_27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61987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ctr" anchorCtr="0">
            <a:normAutofit fontScale="90000"/>
          </a:bodyPr>
          <a:lstStyle/>
          <a:p>
            <a:pPr>
              <a:buClr>
                <a:schemeClr val="lt1"/>
              </a:buClr>
              <a:buSzPct val="100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b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Artificial Intelligence, </a:t>
            </a:r>
            <a:r>
              <a:rPr lang="en-US" sz="1425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Computing, and Security (ICABCS-2023)</a:t>
            </a:r>
            <a:r>
              <a:rPr lang="en-US" sz="14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dirty="0"/>
          </a:p>
        </p:txBody>
      </p:sp>
      <p:sp>
        <p:nvSpPr>
          <p:cNvPr id="138" name="Google Shape;138;g210c446af78_0_27"/>
          <p:cNvSpPr txBox="1"/>
          <p:nvPr/>
        </p:nvSpPr>
        <p:spPr>
          <a:xfrm>
            <a:off x="1154824" y="4871753"/>
            <a:ext cx="6867000" cy="25388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title: </a:t>
            </a:r>
            <a:r>
              <a:rPr lang="en-US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Hate Speech in Multimodal Social Media Posts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g210c446af78_0_2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885" y="8752"/>
            <a:ext cx="794084" cy="6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10c446af78_0_27"/>
          <p:cNvSpPr txBox="1"/>
          <p:nvPr/>
        </p:nvSpPr>
        <p:spPr>
          <a:xfrm>
            <a:off x="1339031" y="802800"/>
            <a:ext cx="525555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Benefits of Approach 2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06" y="1629903"/>
            <a:ext cx="3440133" cy="22837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61921" y="1813811"/>
            <a:ext cx="3475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9581" lvl="1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/>
              </a:rPr>
              <a:t>Detects irony in multimodal memes with contradictory image and text.</a:t>
            </a:r>
          </a:p>
          <a:p>
            <a:pPr marL="202406" lvl="1">
              <a:buSzPct val="140000"/>
            </a:pPr>
            <a:endParaRPr lang="en-US" sz="1500" dirty="0">
              <a:latin typeface="Fira Sans Light"/>
            </a:endParaRPr>
          </a:p>
          <a:p>
            <a:pPr marL="459581" lvl="1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/>
              </a:rPr>
              <a:t>Can detect non-hateful memes.</a:t>
            </a:r>
          </a:p>
          <a:p>
            <a:pPr marL="202406" lvl="1">
              <a:buSzPct val="140000"/>
            </a:pPr>
            <a:endParaRPr lang="en-US" sz="1500" dirty="0">
              <a:latin typeface="Fira Sans Light"/>
            </a:endParaRPr>
          </a:p>
          <a:p>
            <a:pPr marL="459581" lvl="1" indent="-257175">
              <a:buSzPct val="140000"/>
              <a:buFont typeface="Arial" panose="020B0604020202020204" pitchFamily="34" charset="0"/>
              <a:buChar char="•"/>
            </a:pPr>
            <a:r>
              <a:rPr lang="en-US" sz="1500" dirty="0">
                <a:latin typeface="Fira Sans Light"/>
              </a:rPr>
              <a:t>Sentiment addition improves accuracy by 4%.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0c446af78_0_35"/>
          <p:cNvSpPr txBox="1">
            <a:spLocks noGrp="1"/>
          </p:cNvSpPr>
          <p:nvPr>
            <p:ph type="title"/>
          </p:nvPr>
        </p:nvSpPr>
        <p:spPr>
          <a:xfrm>
            <a:off x="1127412" y="1"/>
            <a:ext cx="6873525" cy="61987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ctr" anchorCtr="0">
            <a:normAutofit fontScale="90000"/>
          </a:bodyPr>
          <a:lstStyle/>
          <a:p>
            <a:pPr>
              <a:buClr>
                <a:schemeClr val="lt1"/>
              </a:buClr>
              <a:buSzPct val="100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b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Artificial Intelligence, </a:t>
            </a:r>
            <a:r>
              <a:rPr lang="en-US" sz="1425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25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Computing, and Security (ICABCS-2023)</a:t>
            </a:r>
            <a:r>
              <a:rPr lang="en-US" sz="1425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dirty="0"/>
          </a:p>
        </p:txBody>
      </p:sp>
      <p:sp>
        <p:nvSpPr>
          <p:cNvPr id="148" name="Google Shape;148;g210c446af78_0_35"/>
          <p:cNvSpPr txBox="1"/>
          <p:nvPr/>
        </p:nvSpPr>
        <p:spPr>
          <a:xfrm>
            <a:off x="1154824" y="4871753"/>
            <a:ext cx="6867000" cy="253885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38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title: </a:t>
            </a:r>
            <a:r>
              <a:rPr lang="en-US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Hate Speech in Multimodal Social Media Posts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g210c446af78_0_3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916" y="8751"/>
            <a:ext cx="794084" cy="6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10c446af78_0_35"/>
          <p:cNvPicPr preferRelativeResize="0"/>
          <p:nvPr/>
        </p:nvPicPr>
        <p:blipFill rotWithShape="1">
          <a:blip r:embed="rId4">
            <a:alphaModFix/>
          </a:blip>
          <a:srcRect r="5917"/>
          <a:stretch/>
        </p:blipFill>
        <p:spPr>
          <a:xfrm>
            <a:off x="1348349" y="1503451"/>
            <a:ext cx="4004663" cy="2468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10c446af78_0_35"/>
          <p:cNvSpPr txBox="1"/>
          <p:nvPr/>
        </p:nvSpPr>
        <p:spPr>
          <a:xfrm>
            <a:off x="1497731" y="812138"/>
            <a:ext cx="236182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400" dirty="0">
                <a:latin typeface="Fira Sans Medium"/>
                <a:ea typeface="Fira Sans Medium"/>
                <a:cs typeface="Fira Sans Medium"/>
                <a:sym typeface="Fira Sans Medium"/>
              </a:rPr>
              <a:t>Results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2" name="Google Shape;152;g210c446af78_0_35"/>
          <p:cNvSpPr txBox="1"/>
          <p:nvPr/>
        </p:nvSpPr>
        <p:spPr>
          <a:xfrm>
            <a:off x="5385867" y="1632153"/>
            <a:ext cx="2635957" cy="210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04800" indent="-214313">
              <a:buSzPct val="140000"/>
              <a:buFont typeface="Arial" panose="020B0604020202020204" pitchFamily="34" charset="0"/>
              <a:buChar char="•"/>
            </a:pPr>
            <a:r>
              <a:rPr lang="en-US" sz="1275" dirty="0">
                <a:latin typeface="Fira Sans Light" panose="020B0604020202020204" charset="0"/>
                <a:ea typeface="Fira Sans Light"/>
                <a:cs typeface="Fira Sans Light"/>
                <a:sym typeface="Fira Sans Light"/>
              </a:rPr>
              <a:t>VisualBERT COCO is the Baseline model.</a:t>
            </a:r>
          </a:p>
          <a:p>
            <a:pPr marL="90488">
              <a:buSzPct val="140000"/>
            </a:pPr>
            <a:endParaRPr lang="en-US" sz="1275" dirty="0">
              <a:latin typeface="Fira Sans Light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304800" indent="-214313">
              <a:buSzPct val="140000"/>
              <a:buFont typeface="Arial" panose="020B0604020202020204" pitchFamily="34" charset="0"/>
              <a:buChar char="•"/>
            </a:pPr>
            <a:r>
              <a:rPr lang="en-US" sz="1275" dirty="0">
                <a:latin typeface="Fira Sans Light" panose="020B0604020202020204" charset="0"/>
                <a:ea typeface="Fira Sans Light"/>
                <a:cs typeface="Fira Sans Light"/>
                <a:sym typeface="Fira Sans Light"/>
              </a:rPr>
              <a:t>Sentiment + VisualBERT(</a:t>
            </a:r>
            <a:r>
              <a:rPr lang="en-US" sz="1275" dirty="0" err="1">
                <a:latin typeface="Fira Sans Light" panose="020B0604020202020204" charset="0"/>
                <a:ea typeface="Fira Sans Light"/>
                <a:cs typeface="Fira Sans Light"/>
                <a:sym typeface="Fira Sans Light"/>
              </a:rPr>
              <a:t>Concat</a:t>
            </a:r>
            <a:r>
              <a:rPr lang="en-US" sz="1275" dirty="0">
                <a:latin typeface="Fira Sans Light" panose="020B0604020202020204" charset="0"/>
                <a:ea typeface="Fira Sans Light"/>
                <a:cs typeface="Fira Sans Light"/>
                <a:sym typeface="Fira Sans Light"/>
              </a:rPr>
              <a:t>) shows improvement &gt;4%.</a:t>
            </a:r>
          </a:p>
          <a:p>
            <a:pPr marL="90488">
              <a:buSzPct val="140000"/>
            </a:pPr>
            <a:endParaRPr lang="en-US" sz="1275" dirty="0">
              <a:latin typeface="Fira Sans Light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304800" indent="-214313">
              <a:buSzPct val="140000"/>
              <a:buFont typeface="Arial" panose="020B0604020202020204" pitchFamily="34" charset="0"/>
              <a:buChar char="•"/>
            </a:pPr>
            <a:r>
              <a:rPr lang="en-US" sz="1275" dirty="0">
                <a:latin typeface="Fira Sans Light" panose="020B0604020202020204" charset="0"/>
                <a:ea typeface="Fira Sans Light"/>
                <a:cs typeface="Fira Sans Light"/>
                <a:sym typeface="Fira Sans Light"/>
              </a:rPr>
              <a:t>Image Captioning + VisualBERT gives highest accuracy.</a:t>
            </a:r>
            <a:endParaRPr sz="1275" dirty="0">
              <a:latin typeface="Fira Sans Light" panose="020B0604020202020204" charset="0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27428"/>
              </p:ext>
            </p:extLst>
          </p:nvPr>
        </p:nvGraphicFramePr>
        <p:xfrm>
          <a:off x="179512" y="132662"/>
          <a:ext cx="8784976" cy="501083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8634"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SR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IN" sz="1400" b="0" i="0" u="none" strike="noStrike" noProof="0" dirty="0">
                          <a:latin typeface="Arial"/>
                        </a:rPr>
                        <a:t>Liu, Y., Ott, M., Goyal, N., Du, J., Joshi, M., Chen, D., Levy, O., Lewis, M., Zettlemoyer, L., and Stoyanov, V. Roberta: A robustly optimized </a:t>
                      </a:r>
                      <a:r>
                        <a:rPr lang="en-IN" sz="1400" b="0" i="0" u="none" strike="noStrike" noProof="0" dirty="0" err="1">
                          <a:latin typeface="Arial"/>
                        </a:rPr>
                        <a:t>bert</a:t>
                      </a:r>
                      <a:r>
                        <a:rPr lang="en-IN" sz="1400" b="0" i="0" u="none" strike="noStrike" noProof="0" dirty="0">
                          <a:latin typeface="Arial"/>
                        </a:rPr>
                        <a:t> pretraining approach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Performance of Bert model can substantially improve by training model for longer and with larger dataset 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Chen, Y.-C., Li, L., Yu, L., Kholy, A. E., Ahmed, F., Gan, Z., Cheng, Y., and Liu, J. Uniter: Universal image-text representation learning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UNITER outperforms state-of-the-art models over multiple V+L tasks by a significant margin.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Hate Speech Detection using Machine Learning: A Comparative Study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and RF algorithms showed better results compared to LR, NB, KNN, DT, AdaBoost, and MLP.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Gomez, R., Gibert, J., Gomez, L., and Karatzas, D. Exploring hate speech detection in multimodal publications.</a:t>
                      </a:r>
                      <a:endParaRPr lang="en-IN" sz="1400" b="0" i="0" u="none" strike="noStrike" noProof="0" dirty="0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baseline="0" noProof="0" dirty="0">
                          <a:latin typeface="Arial"/>
                        </a:rPr>
                        <a:t>Despite the fact that images are useful for hate speech detection, the multimodal models do not outperform the textual models.</a:t>
                      </a:r>
                    </a:p>
                    <a:p>
                      <a:pPr lvl="0" algn="ctr">
                        <a:buNone/>
                      </a:pPr>
                      <a:endParaRPr lang="en-US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05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ollywood;s Top 10 Highest Tax Pay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ollywood;s Top 10 Highest Tax Pay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Bollywood;s Top 10 Highest Tax Pay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2974"/>
              </p:ext>
            </p:extLst>
          </p:nvPr>
        </p:nvGraphicFramePr>
        <p:xfrm>
          <a:off x="179512" y="195486"/>
          <a:ext cx="8784976" cy="471460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2803">
                  <a:extLst>
                    <a:ext uri="{9D8B030D-6E8A-4147-A177-3AD203B41FA5}">
                      <a16:colId xmlns:a16="http://schemas.microsoft.com/office/drawing/2014/main" val="1212801970"/>
                    </a:ext>
                  </a:extLst>
                </a:gridCol>
                <a:gridCol w="3749685">
                  <a:extLst>
                    <a:ext uri="{9D8B030D-6E8A-4147-A177-3AD203B41FA5}">
                      <a16:colId xmlns:a16="http://schemas.microsoft.com/office/drawing/2014/main" val="3133612348"/>
                    </a:ext>
                  </a:extLst>
                </a:gridCol>
                <a:gridCol w="1178473">
                  <a:extLst>
                    <a:ext uri="{9D8B030D-6E8A-4147-A177-3AD203B41FA5}">
                      <a16:colId xmlns:a16="http://schemas.microsoft.com/office/drawing/2014/main" val="2693055774"/>
                    </a:ext>
                  </a:extLst>
                </a:gridCol>
                <a:gridCol w="3214015">
                  <a:extLst>
                    <a:ext uri="{9D8B030D-6E8A-4147-A177-3AD203B41FA5}">
                      <a16:colId xmlns:a16="http://schemas.microsoft.com/office/drawing/2014/main" val="2820354787"/>
                    </a:ext>
                  </a:extLst>
                </a:gridCol>
              </a:tblGrid>
              <a:tr h="678644"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SR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4" algn="ctr">
                        <a:lnSpc>
                          <a:spcPct val="100000"/>
                        </a:lnSpc>
                      </a:pPr>
                      <a:r>
                        <a:rPr lang="en-IN" dirty="0"/>
                        <a:t>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705145"/>
                  </a:ext>
                </a:extLst>
              </a:tr>
              <a:tr h="1079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noProof="0" dirty="0">
                          <a:latin typeface="Arial"/>
                        </a:rPr>
                        <a:t>Shenoy, A. and Sardana, A. Multilogue-net: A context aware </a:t>
                      </a:r>
                      <a:r>
                        <a:rPr lang="en-IN" sz="1400" b="0" i="0" u="none" strike="noStrike" noProof="0" dirty="0" err="1">
                          <a:latin typeface="Arial"/>
                        </a:rPr>
                        <a:t>rnn</a:t>
                      </a:r>
                      <a:r>
                        <a:rPr lang="en-IN" sz="1400" b="0" i="0" u="none" strike="noStrike" noProof="0" dirty="0">
                          <a:latin typeface="Arial"/>
                        </a:rPr>
                        <a:t> for multi-modal emotion detection and sentiment analysis in conversation. </a:t>
                      </a:r>
                      <a:r>
                        <a:rPr lang="en-IN" sz="1400" b="0" i="0" u="none" strike="noStrike" noProof="0" dirty="0" err="1">
                          <a:latin typeface="Arial"/>
                        </a:rPr>
                        <a:t>arXiv</a:t>
                      </a:r>
                      <a:r>
                        <a:rPr lang="en-IN" sz="1400" b="0" i="0" u="none" strike="noStrike" noProof="0" dirty="0">
                          <a:latin typeface="Arial"/>
                        </a:rPr>
                        <a:t> preprint arXiv:2002.08267, 2020.</a:t>
                      </a:r>
                      <a:endParaRPr lang="en-US" sz="1400" b="0" i="0" u="none" strike="noStrike" noProof="0" dirty="0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baseline="0" noProof="0" dirty="0">
                          <a:latin typeface="Arial"/>
                        </a:rPr>
                        <a:t>RNN architecture for multi-modal sentiment analysis and emotion detection in conversation.</a:t>
                      </a:r>
                      <a:endParaRPr lang="en-IN" sz="1400" b="0" i="0" u="none" strike="noStrike" baseline="0" noProof="0" dirty="0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en-IN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019437"/>
                  </a:ext>
                </a:extLst>
              </a:tr>
              <a:tr h="1079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Sidorov, O., Hu, R., Rohrbach, M., and Singh, A. </a:t>
                      </a:r>
                      <a:r>
                        <a:rPr lang="en-US" dirty="0" err="1"/>
                        <a:t>Textcaps</a:t>
                      </a:r>
                      <a:r>
                        <a:rPr lang="en-US" dirty="0"/>
                        <a:t>: a dataset for image captioning with reading comprehension, 2020. 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M4C VQA model when trained</a:t>
                      </a:r>
                      <a:r>
                        <a:rPr lang="en-US" baseline="0" dirty="0"/>
                        <a:t> with </a:t>
                      </a:r>
                      <a:r>
                        <a:rPr lang="en-US" baseline="0" dirty="0" err="1"/>
                        <a:t>TextCaps</a:t>
                      </a:r>
                      <a:r>
                        <a:rPr lang="en-US" baseline="0" dirty="0"/>
                        <a:t> and COCO dataset outperforms the old captioning datasets.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197890"/>
                  </a:ext>
                </a:extLst>
              </a:tr>
              <a:tr h="8356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400" b="0" i="0" u="none" strike="noStrike" noProof="0" dirty="0">
                          <a:latin typeface="Arial"/>
                        </a:rPr>
                        <a:t>José Antonio García-Díaz, Salud María Jiménez-Zafra, Miguel Angel García-</a:t>
                      </a:r>
                      <a:r>
                        <a:rPr lang="en-IN" sz="1400" b="0" i="0" u="none" strike="noStrike" noProof="0" dirty="0" err="1">
                          <a:latin typeface="Arial"/>
                        </a:rPr>
                        <a:t>Cumbreras</a:t>
                      </a:r>
                      <a:r>
                        <a:rPr lang="en-IN" sz="1400" b="0" i="0" u="none" strike="noStrike" noProof="0" dirty="0">
                          <a:latin typeface="Arial"/>
                        </a:rPr>
                        <a:t>, Rafael Valencia-García1: 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Evaluating feature combination strategies for hate-speech detection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in Spanish using linguistic features and transformers</a:t>
                      </a:r>
                      <a:endParaRPr lang="en-IN" sz="1400" b="0" i="0" u="none" strike="noStrike" noProof="0" dirty="0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400" b="0" i="0" u="none" strike="noStrike" noProof="0" dirty="0">
                          <a:latin typeface="Arial"/>
                        </a:rPr>
                        <a:t>Detecting the specific features in hate-speech and if these features provide insights regarding the identification of hate-speech.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08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54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Conclusion and Future Directions</a:t>
            </a:r>
            <a:endParaRPr dirty="0"/>
          </a:p>
        </p:txBody>
      </p:sp>
      <p:sp>
        <p:nvSpPr>
          <p:cNvPr id="2006" name="Google Shape;2006;p3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application example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07" name="Google Shape;2007;p39"/>
          <p:cNvGrpSpPr/>
          <p:nvPr/>
        </p:nvGrpSpPr>
        <p:grpSpPr>
          <a:xfrm>
            <a:off x="1042228" y="2105026"/>
            <a:ext cx="771000" cy="771000"/>
            <a:chOff x="1042228" y="2105026"/>
            <a:chExt cx="771000" cy="771000"/>
          </a:xfrm>
        </p:grpSpPr>
        <p:sp>
          <p:nvSpPr>
            <p:cNvPr id="2008" name="Google Shape;2008;p39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233277" y="2331938"/>
              <a:ext cx="388846" cy="317145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3146974" y="2105013"/>
            <a:ext cx="771000" cy="771000"/>
            <a:chOff x="3146974" y="2105013"/>
            <a:chExt cx="771000" cy="771000"/>
          </a:xfrm>
        </p:grpSpPr>
        <p:sp>
          <p:nvSpPr>
            <p:cNvPr id="2011" name="Google Shape;2011;p39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12" name="Google Shape;2012;p39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013" name="Google Shape;2013;p39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39"/>
          <p:cNvGrpSpPr/>
          <p:nvPr/>
        </p:nvGrpSpPr>
        <p:grpSpPr>
          <a:xfrm>
            <a:off x="5234624" y="2105013"/>
            <a:ext cx="771000" cy="771000"/>
            <a:chOff x="5234624" y="2105013"/>
            <a:chExt cx="771000" cy="771000"/>
          </a:xfrm>
        </p:grpSpPr>
        <p:sp>
          <p:nvSpPr>
            <p:cNvPr id="2019" name="Google Shape;2019;p39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20" name="Google Shape;2020;p39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021" name="Google Shape;2021;p39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0" name="Google Shape;2030;p39"/>
          <p:cNvGrpSpPr/>
          <p:nvPr/>
        </p:nvGrpSpPr>
        <p:grpSpPr>
          <a:xfrm>
            <a:off x="2553383" y="3148560"/>
            <a:ext cx="1941050" cy="1581790"/>
            <a:chOff x="2535800" y="2990360"/>
            <a:chExt cx="1941050" cy="1581790"/>
          </a:xfrm>
        </p:grpSpPr>
        <p:sp>
          <p:nvSpPr>
            <p:cNvPr id="2031" name="Google Shape;2031;p3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3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engineering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35" name="Google Shape;2035;p39"/>
          <p:cNvSpPr/>
          <p:nvPr/>
        </p:nvSpPr>
        <p:spPr>
          <a:xfrm>
            <a:off x="1125453" y="3148560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8" name="Google Shape;2038;p39"/>
          <p:cNvGrpSpPr/>
          <p:nvPr/>
        </p:nvGrpSpPr>
        <p:grpSpPr>
          <a:xfrm>
            <a:off x="4649616" y="3200875"/>
            <a:ext cx="1941001" cy="1529475"/>
            <a:chOff x="5111775" y="3042675"/>
            <a:chExt cx="1941001" cy="1529475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0" name="Google Shape;2040;p3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42" name="Google Shape;2042;p39"/>
          <p:cNvCxnSpPr>
            <a:stCxn id="2008" idx="6"/>
            <a:endCxn id="2011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3" name="Google Shape;2043;p39"/>
          <p:cNvCxnSpPr>
            <a:stCxn id="2011" idx="6"/>
            <a:endCxn id="2019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4" name="Google Shape;2044;p39"/>
          <p:cNvCxnSpPr>
            <a:stCxn id="2019" idx="6"/>
            <a:endCxn id="2045" idx="1"/>
          </p:cNvCxnSpPr>
          <p:nvPr/>
        </p:nvCxnSpPr>
        <p:spPr>
          <a:xfrm rot="10800000" flipH="1">
            <a:off x="6005624" y="22106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6" name="Google Shape;2046;p39"/>
          <p:cNvCxnSpPr>
            <a:stCxn id="2019" idx="6"/>
            <a:endCxn id="2047" idx="1"/>
          </p:cNvCxnSpPr>
          <p:nvPr/>
        </p:nvCxnSpPr>
        <p:spPr>
          <a:xfrm>
            <a:off x="6005624" y="24905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915566"/>
            <a:ext cx="753745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/>
              <a:t>Conclusion and Future Directions</a:t>
            </a:r>
            <a:endParaRPr/>
          </a:p>
        </p:txBody>
      </p:sp>
      <p:grpSp>
        <p:nvGrpSpPr>
          <p:cNvPr id="2007" name="Google Shape;2007;p39"/>
          <p:cNvGrpSpPr/>
          <p:nvPr/>
        </p:nvGrpSpPr>
        <p:grpSpPr>
          <a:xfrm>
            <a:off x="1028692" y="1131590"/>
            <a:ext cx="771000" cy="771000"/>
            <a:chOff x="1042228" y="2105026"/>
            <a:chExt cx="771000" cy="771000"/>
          </a:xfrm>
        </p:grpSpPr>
        <p:sp>
          <p:nvSpPr>
            <p:cNvPr id="2008" name="Google Shape;2008;p39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233277" y="2331938"/>
              <a:ext cx="388846" cy="317145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3114959" y="1131590"/>
            <a:ext cx="771000" cy="771000"/>
            <a:chOff x="3146974" y="2105013"/>
            <a:chExt cx="771000" cy="771000"/>
          </a:xfrm>
        </p:grpSpPr>
        <p:sp>
          <p:nvSpPr>
            <p:cNvPr id="2011" name="Google Shape;2011;p39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12" name="Google Shape;2012;p39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013" name="Google Shape;2013;p39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39"/>
          <p:cNvGrpSpPr/>
          <p:nvPr/>
        </p:nvGrpSpPr>
        <p:grpSpPr>
          <a:xfrm>
            <a:off x="5192528" y="1131574"/>
            <a:ext cx="771000" cy="771000"/>
            <a:chOff x="5234624" y="2105013"/>
            <a:chExt cx="771000" cy="771000"/>
          </a:xfrm>
        </p:grpSpPr>
        <p:sp>
          <p:nvSpPr>
            <p:cNvPr id="2019" name="Google Shape;2019;p39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20" name="Google Shape;2020;p39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021" name="Google Shape;2021;p39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6" name="Google Shape;2026;p39"/>
          <p:cNvGrpSpPr/>
          <p:nvPr/>
        </p:nvGrpSpPr>
        <p:grpSpPr>
          <a:xfrm>
            <a:off x="6948264" y="2309426"/>
            <a:ext cx="1941000" cy="1080525"/>
            <a:chOff x="6846374" y="3042675"/>
            <a:chExt cx="1941000" cy="1080525"/>
          </a:xfrm>
        </p:grpSpPr>
        <p:sp>
          <p:nvSpPr>
            <p:cNvPr id="2027" name="Google Shape;2027;p39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8" name="Google Shape;2028;p39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031" name="Google Shape;2031;p39"/>
          <p:cNvSpPr/>
          <p:nvPr/>
        </p:nvSpPr>
        <p:spPr>
          <a:xfrm>
            <a:off x="3221638" y="2283718"/>
            <a:ext cx="604500" cy="60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5" name="Google Shape;2035;p39"/>
          <p:cNvSpPr/>
          <p:nvPr/>
        </p:nvSpPr>
        <p:spPr>
          <a:xfrm>
            <a:off x="1152777" y="2283718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8" name="Google Shape;2038;p39"/>
          <p:cNvGrpSpPr/>
          <p:nvPr/>
        </p:nvGrpSpPr>
        <p:grpSpPr>
          <a:xfrm>
            <a:off x="4791240" y="2275900"/>
            <a:ext cx="1941000" cy="1529475"/>
            <a:chOff x="5111775" y="3042675"/>
            <a:chExt cx="1941000" cy="1529475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42" name="Google Shape;2042;p39"/>
          <p:cNvCxnSpPr>
            <a:stCxn id="2008" idx="6"/>
            <a:endCxn id="2011" idx="2"/>
          </p:cNvCxnSpPr>
          <p:nvPr/>
        </p:nvCxnSpPr>
        <p:spPr>
          <a:xfrm>
            <a:off x="1799692" y="1517090"/>
            <a:ext cx="131526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3" name="Google Shape;2043;p39"/>
          <p:cNvCxnSpPr>
            <a:stCxn id="2011" idx="6"/>
            <a:endCxn id="2019" idx="2"/>
          </p:cNvCxnSpPr>
          <p:nvPr/>
        </p:nvCxnSpPr>
        <p:spPr>
          <a:xfrm flipV="1">
            <a:off x="3885959" y="1517074"/>
            <a:ext cx="1306569" cy="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4" name="Google Shape;2044;p39"/>
          <p:cNvCxnSpPr>
            <a:stCxn id="2019" idx="6"/>
            <a:endCxn id="2045" idx="1"/>
          </p:cNvCxnSpPr>
          <p:nvPr/>
        </p:nvCxnSpPr>
        <p:spPr>
          <a:xfrm flipV="1">
            <a:off x="5963528" y="1251004"/>
            <a:ext cx="1265947" cy="2660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6" name="Google Shape;2046;p39"/>
          <p:cNvCxnSpPr>
            <a:stCxn id="2019" idx="6"/>
            <a:endCxn id="2047" idx="1"/>
          </p:cNvCxnSpPr>
          <p:nvPr/>
        </p:nvCxnSpPr>
        <p:spPr>
          <a:xfrm>
            <a:off x="5963528" y="1517074"/>
            <a:ext cx="1265955" cy="3473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48" name="Google Shape;2048;p39"/>
          <p:cNvGrpSpPr/>
          <p:nvPr/>
        </p:nvGrpSpPr>
        <p:grpSpPr>
          <a:xfrm>
            <a:off x="7229475" y="1081371"/>
            <a:ext cx="1313061" cy="339253"/>
            <a:chOff x="7229475" y="2040992"/>
            <a:chExt cx="1313061" cy="339253"/>
          </a:xfrm>
        </p:grpSpPr>
        <p:sp>
          <p:nvSpPr>
            <p:cNvPr id="2045" name="Google Shape;2045;p39"/>
            <p:cNvSpPr txBox="1"/>
            <p:nvPr/>
          </p:nvSpPr>
          <p:spPr>
            <a:xfrm>
              <a:off x="7229475" y="2044725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Polite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9" name="Google Shape;2049;p39"/>
            <p:cNvGrpSpPr/>
            <p:nvPr/>
          </p:nvGrpSpPr>
          <p:grpSpPr>
            <a:xfrm>
              <a:off x="8203283" y="2040992"/>
              <a:ext cx="339253" cy="339253"/>
              <a:chOff x="1492675" y="4992125"/>
              <a:chExt cx="481825" cy="481825"/>
            </a:xfrm>
          </p:grpSpPr>
          <p:sp>
            <p:nvSpPr>
              <p:cNvPr id="2050" name="Google Shape;2050;p39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52" name="Google Shape;2052;p39"/>
          <p:cNvGrpSpPr/>
          <p:nvPr/>
        </p:nvGrpSpPr>
        <p:grpSpPr>
          <a:xfrm>
            <a:off x="7229483" y="1694798"/>
            <a:ext cx="1313053" cy="339253"/>
            <a:chOff x="7229475" y="2600742"/>
            <a:chExt cx="1313053" cy="339253"/>
          </a:xfrm>
        </p:grpSpPr>
        <p:sp>
          <p:nvSpPr>
            <p:cNvPr id="2047" name="Google Shape;2047;p39"/>
            <p:cNvSpPr txBox="1"/>
            <p:nvPr/>
          </p:nvSpPr>
          <p:spPr>
            <a:xfrm>
              <a:off x="7229475" y="2604463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Offensive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53" name="Google Shape;2053;p39"/>
            <p:cNvGrpSpPr/>
            <p:nvPr/>
          </p:nvGrpSpPr>
          <p:grpSpPr>
            <a:xfrm>
              <a:off x="8203275" y="2600742"/>
              <a:ext cx="339253" cy="339253"/>
              <a:chOff x="2085525" y="4992124"/>
              <a:chExt cx="481825" cy="481825"/>
            </a:xfrm>
          </p:grpSpPr>
          <p:sp>
            <p:nvSpPr>
              <p:cNvPr id="2054" name="Google Shape;2054;p39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2085525" y="4992124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52" name="Google Shape;2032;p39"/>
          <p:cNvSpPr txBox="1"/>
          <p:nvPr/>
        </p:nvSpPr>
        <p:spPr>
          <a:xfrm>
            <a:off x="266895" y="3655473"/>
            <a:ext cx="219043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/>
              <a:t>We present one novel mediums for introducing outside world knowledge to our multi-modal models.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89451" y="2966630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Our approach enables to identify the adversarial examples in the Hateful Memes</a:t>
            </a:r>
            <a:endParaRPr lang="en-IN" sz="1800"/>
          </a:p>
        </p:txBody>
      </p:sp>
      <p:sp>
        <p:nvSpPr>
          <p:cNvPr id="4" name="Rectangle 3"/>
          <p:cNvSpPr/>
          <p:nvPr/>
        </p:nvSpPr>
        <p:spPr>
          <a:xfrm>
            <a:off x="4539243" y="2966630"/>
            <a:ext cx="2625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The primary objectives of this is to facilitate research for development of true multi-modal models which gives importance to all  modalities</a:t>
            </a:r>
            <a:endParaRPr lang="en-IN" sz="1800"/>
          </a:p>
        </p:txBody>
      </p:sp>
      <p:sp>
        <p:nvSpPr>
          <p:cNvPr id="5" name="Rectangle 4"/>
          <p:cNvSpPr/>
          <p:nvPr/>
        </p:nvSpPr>
        <p:spPr>
          <a:xfrm>
            <a:off x="7278528" y="3058151"/>
            <a:ext cx="1835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Further, we believe that using other Largescale pretrained multi-modal models like UNITER 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92010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36258"/>
            <a:ext cx="5760640" cy="31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Abhishek Goswami\Downloads\20896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2" y="-92546"/>
            <a:ext cx="35242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7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C9D5F-69E5-D051-7D85-58EF9A661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3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36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5" name="Picture 3" descr="C:\Users\Abhishek Goswami\Downloads\download (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70"/>
            <a:ext cx="519402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bhishek Goswami\Downloads\pooch-na-munna-bhai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06" y="2911976"/>
            <a:ext cx="4239394" cy="221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60;p46"/>
          <p:cNvSpPr txBox="1">
            <a:spLocks/>
          </p:cNvSpPr>
          <p:nvPr/>
        </p:nvSpPr>
        <p:spPr>
          <a:xfrm>
            <a:off x="4283968" y="1635646"/>
            <a:ext cx="599735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>
                <a:solidFill>
                  <a:schemeClr val="accent6">
                    <a:lumMod val="60000"/>
                    <a:lumOff val="40000"/>
                  </a:schemeClr>
                </a:solidFill>
              </a:rPr>
              <a:t>Any Questions 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519" name="Google Shape;2519;p4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solidFill>
                <a:srgbClr val="869FB2"/>
              </a:solidFill>
            </a:endParaRPr>
          </a:p>
        </p:txBody>
      </p:sp>
      <p:pic>
        <p:nvPicPr>
          <p:cNvPr id="4098" name="Picture 2" descr="when someone asks you a hard question and you answer it correctly - You  Can't If You Don't | Meme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34151" y="1119469"/>
            <a:ext cx="1657929" cy="7276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06359" y="1120189"/>
            <a:ext cx="1657929" cy="7269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80312" y="1119470"/>
            <a:ext cx="1655139" cy="7269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29A98-62E8-4E60-A4B7-CA2D50EE7D8D}"/>
              </a:ext>
            </a:extLst>
          </p:cNvPr>
          <p:cNvSpPr txBox="1"/>
          <p:nvPr/>
        </p:nvSpPr>
        <p:spPr>
          <a:xfrm>
            <a:off x="489158" y="3136271"/>
            <a:ext cx="2156071" cy="9002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GB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ra" pitchFamily="2" charset="0"/>
                <a:ea typeface="Inter SemiBold" panose="020B0502030000000004" pitchFamily="34" charset="0"/>
                <a:cs typeface="Sora" pitchFamily="2" charset="0"/>
              </a:rPr>
              <a:t>Workload</a:t>
            </a:r>
          </a:p>
          <a:p>
            <a:r>
              <a:rPr lang="en-GB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ra" pitchFamily="2" charset="0"/>
                <a:ea typeface="Inter SemiBold" panose="020B0502030000000004" pitchFamily="34" charset="0"/>
                <a:cs typeface="Sora" pitchFamily="2" charset="0"/>
              </a:rPr>
              <a:t>Distribution</a:t>
            </a:r>
            <a:endParaRPr lang="en-ID" sz="2700" b="1" dirty="0">
              <a:solidFill>
                <a:schemeClr val="tx1">
                  <a:lumMod val="85000"/>
                  <a:lumOff val="15000"/>
                </a:schemeClr>
              </a:solidFill>
              <a:latin typeface="Sora" pitchFamily="2" charset="0"/>
              <a:ea typeface="Inter SemiBold" panose="020B0502030000000004" pitchFamily="34" charset="0"/>
              <a:cs typeface="Sor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36413A-49F2-46B1-B822-069F10E2A0DA}"/>
              </a:ext>
            </a:extLst>
          </p:cNvPr>
          <p:cNvSpPr txBox="1"/>
          <p:nvPr/>
        </p:nvSpPr>
        <p:spPr>
          <a:xfrm>
            <a:off x="3776532" y="1203598"/>
            <a:ext cx="1587556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600" b="1">
                <a:gradFill>
                  <a:gsLst>
                    <a:gs pos="0">
                      <a:srgbClr val="A942D2"/>
                    </a:gs>
                    <a:gs pos="100000">
                      <a:srgbClr val="FF18BE"/>
                    </a:gs>
                  </a:gsLst>
                  <a:lin ang="2700000" scaled="1"/>
                </a:gradFill>
                <a:latin typeface="Sora" pitchFamily="2" charset="0"/>
                <a:cs typeface="Sora" pitchFamily="2" charset="0"/>
              </a:rPr>
              <a:t>Abhishek</a:t>
            </a:r>
          </a:p>
          <a:p>
            <a:pPr algn="ctr"/>
            <a:r>
              <a:rPr lang="en-US" sz="1600" b="1">
                <a:gradFill>
                  <a:gsLst>
                    <a:gs pos="0">
                      <a:srgbClr val="A942D2"/>
                    </a:gs>
                    <a:gs pos="100000">
                      <a:srgbClr val="FF18BE"/>
                    </a:gs>
                  </a:gsLst>
                  <a:lin ang="2700000" scaled="1"/>
                </a:gradFill>
                <a:latin typeface="Sora" pitchFamily="2" charset="0"/>
                <a:cs typeface="Sora" pitchFamily="2" charset="0"/>
              </a:rPr>
              <a:t>Goswami</a:t>
            </a:r>
            <a:endParaRPr lang="en-ID" sz="1600" b="1" dirty="0">
              <a:gradFill>
                <a:gsLst>
                  <a:gs pos="0">
                    <a:srgbClr val="A942D2"/>
                  </a:gs>
                  <a:gs pos="100000">
                    <a:srgbClr val="FF18BE"/>
                  </a:gs>
                </a:gsLst>
                <a:lin ang="2700000" scaled="1"/>
              </a:gradFill>
              <a:latin typeface="Sora" pitchFamily="2" charset="0"/>
              <a:cs typeface="Sora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36413A-49F2-46B1-B822-069F10E2A0DA}"/>
              </a:ext>
            </a:extLst>
          </p:cNvPr>
          <p:cNvSpPr txBox="1"/>
          <p:nvPr/>
        </p:nvSpPr>
        <p:spPr>
          <a:xfrm>
            <a:off x="5600091" y="1287463"/>
            <a:ext cx="149218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600" b="1">
                <a:gradFill>
                  <a:gsLst>
                    <a:gs pos="0">
                      <a:srgbClr val="A942D2"/>
                    </a:gs>
                    <a:gs pos="100000">
                      <a:srgbClr val="FF18BE"/>
                    </a:gs>
                  </a:gsLst>
                  <a:lin ang="2700000" scaled="1"/>
                </a:gradFill>
                <a:latin typeface="Sora" pitchFamily="2" charset="0"/>
                <a:cs typeface="Sora" pitchFamily="2" charset="0"/>
              </a:rPr>
              <a:t>Ayushi Rawat</a:t>
            </a:r>
            <a:endParaRPr lang="en-ID" sz="1600" b="1" dirty="0">
              <a:gradFill>
                <a:gsLst>
                  <a:gs pos="0">
                    <a:srgbClr val="A942D2"/>
                  </a:gs>
                  <a:gs pos="100000">
                    <a:srgbClr val="FF18BE"/>
                  </a:gs>
                </a:gsLst>
                <a:lin ang="2700000" scaled="1"/>
              </a:gradFill>
              <a:latin typeface="Sora" pitchFamily="2" charset="0"/>
              <a:cs typeface="Sor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6413A-49F2-46B1-B822-069F10E2A0DA}"/>
              </a:ext>
            </a:extLst>
          </p:cNvPr>
          <p:cNvSpPr txBox="1"/>
          <p:nvPr/>
        </p:nvSpPr>
        <p:spPr>
          <a:xfrm>
            <a:off x="7566031" y="1203598"/>
            <a:ext cx="1326449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600" b="1">
                <a:gradFill>
                  <a:gsLst>
                    <a:gs pos="0">
                      <a:srgbClr val="A942D2"/>
                    </a:gs>
                    <a:gs pos="100000">
                      <a:srgbClr val="FF18BE"/>
                    </a:gs>
                  </a:gsLst>
                  <a:lin ang="2700000" scaled="1"/>
                </a:gradFill>
                <a:latin typeface="Sora" pitchFamily="2" charset="0"/>
                <a:cs typeface="Sora" pitchFamily="2" charset="0"/>
              </a:rPr>
              <a:t>Shubham Tongaria</a:t>
            </a:r>
            <a:endParaRPr lang="en-ID" sz="1600" b="1" dirty="0">
              <a:gradFill>
                <a:gsLst>
                  <a:gs pos="0">
                    <a:srgbClr val="A942D2"/>
                  </a:gs>
                  <a:gs pos="100000">
                    <a:srgbClr val="FF18BE"/>
                  </a:gs>
                </a:gsLst>
                <a:lin ang="2700000" scaled="1"/>
              </a:gradFill>
              <a:latin typeface="Sora" pitchFamily="2" charset="0"/>
              <a:cs typeface="Sora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6359" y="1878180"/>
            <a:ext cx="1657929" cy="28843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3634151" y="1878180"/>
            <a:ext cx="1657929" cy="28843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7378567" y="1878180"/>
            <a:ext cx="1657929" cy="28843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634151" y="1878181"/>
            <a:ext cx="1657929" cy="24699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00"/>
              <a:t>Designing various models from scratch</a:t>
            </a:r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00" dirty="0"/>
              <a:t>Getting In-Depth Knowledge </a:t>
            </a:r>
            <a:r>
              <a:rPr lang="en-GB" sz="1300"/>
              <a:t>on Machine Learning techniques</a:t>
            </a:r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IN" sz="1300" dirty="0"/>
          </a:p>
        </p:txBody>
      </p:sp>
      <p:sp>
        <p:nvSpPr>
          <p:cNvPr id="40" name="TextBox 39"/>
          <p:cNvSpPr txBox="1"/>
          <p:nvPr/>
        </p:nvSpPr>
        <p:spPr>
          <a:xfrm>
            <a:off x="5506359" y="1887689"/>
            <a:ext cx="1657929" cy="15773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Learning about third </a:t>
            </a:r>
            <a:r>
              <a:rPr lang="en-GB"/>
              <a:t>party ML toolkits</a:t>
            </a:r>
            <a:endParaRPr lang="en-GB" dirty="0"/>
          </a:p>
          <a:p>
            <a:endParaRPr lang="en-GB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/>
              <a:t>Researching about Image captioning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7380312" y="1926143"/>
            <a:ext cx="1657929" cy="18697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00"/>
              <a:t>Studying and selecting optimal algorithms.</a:t>
            </a:r>
          </a:p>
          <a:p>
            <a:endParaRPr lang="en-GB" sz="13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00"/>
              <a:t>Researching about various models for Sentiment Analysis</a:t>
            </a:r>
            <a:endParaRPr lang="en-IN" sz="13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60636" y="57499"/>
            <a:ext cx="575729" cy="276999"/>
            <a:chOff x="585946" y="501515"/>
            <a:chExt cx="767638" cy="369331"/>
          </a:xfrm>
        </p:grpSpPr>
        <p:grpSp>
          <p:nvGrpSpPr>
            <p:cNvPr id="47" name="Group 46"/>
            <p:cNvGrpSpPr/>
            <p:nvPr/>
          </p:nvGrpSpPr>
          <p:grpSpPr>
            <a:xfrm>
              <a:off x="585946" y="610191"/>
              <a:ext cx="542767" cy="86993"/>
              <a:chOff x="1523056" y="1202652"/>
              <a:chExt cx="2013608" cy="322730"/>
            </a:xfrm>
          </p:grpSpPr>
          <p:sp>
            <p:nvSpPr>
              <p:cNvPr id="49" name="Round Diagonal Corner Rectangle 48"/>
              <p:cNvSpPr/>
              <p:nvPr/>
            </p:nvSpPr>
            <p:spPr>
              <a:xfrm rot="18861713">
                <a:off x="1809003" y="916706"/>
                <a:ext cx="322729" cy="894623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ound Diagonal Corner Rectangle 49"/>
              <p:cNvSpPr/>
              <p:nvPr/>
            </p:nvSpPr>
            <p:spPr>
              <a:xfrm rot="18861713">
                <a:off x="2368493" y="916706"/>
                <a:ext cx="322729" cy="894623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ound Diagonal Corner Rectangle 50"/>
              <p:cNvSpPr/>
              <p:nvPr/>
            </p:nvSpPr>
            <p:spPr>
              <a:xfrm rot="18861713">
                <a:off x="2927989" y="916705"/>
                <a:ext cx="322727" cy="894622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107276" y="501515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13025" y="128933"/>
            <a:ext cx="442376" cy="111048"/>
            <a:chOff x="6392707" y="3330983"/>
            <a:chExt cx="907530" cy="227814"/>
          </a:xfrm>
          <a:solidFill>
            <a:schemeClr val="bg1"/>
          </a:solidFill>
        </p:grpSpPr>
        <p:sp>
          <p:nvSpPr>
            <p:cNvPr id="53" name="Oval 52"/>
            <p:cNvSpPr/>
            <p:nvPr/>
          </p:nvSpPr>
          <p:spPr>
            <a:xfrm>
              <a:off x="6392707" y="3330983"/>
              <a:ext cx="227814" cy="22781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39078" y="3330983"/>
              <a:ext cx="227814" cy="22781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072423" y="3330983"/>
              <a:ext cx="227814" cy="22781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:\Users\Abhishek Goswami\Downloads\88aa8bd71cf42123aabe7030cdea705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" y="11820"/>
            <a:ext cx="3620008" cy="27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2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27584" y="41151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5</a:t>
            </a:fld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413" name="Google Shape;413;p41"/>
          <p:cNvGraphicFramePr/>
          <p:nvPr>
            <p:extLst>
              <p:ext uri="{D42A27DB-BD31-4B8C-83A1-F6EECF244321}">
                <p14:modId xmlns:p14="http://schemas.microsoft.com/office/powerpoint/2010/main" val="1289814529"/>
              </p:ext>
            </p:extLst>
          </p:nvPr>
        </p:nvGraphicFramePr>
        <p:xfrm>
          <a:off x="683568" y="1131590"/>
          <a:ext cx="7864879" cy="383894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22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6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Phase</a:t>
                      </a:r>
                      <a:r>
                        <a:rPr lang="en" sz="800" b="1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1</a:t>
                      </a:r>
                      <a:endParaRPr sz="800" b="1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Phase 2</a:t>
                      </a:r>
                      <a:endParaRPr sz="800" b="1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6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Requirement Analysis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Feasibility</a:t>
                      </a:r>
                      <a:r>
                        <a:rPr lang="en-I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Study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6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Getting</a:t>
                      </a:r>
                      <a:r>
                        <a:rPr lang="e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core team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69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Selection</a:t>
                      </a:r>
                      <a:r>
                        <a:rPr lang="e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of Language for code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69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r>
                        <a:rPr lang="e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to approcahed for project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76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Setting</a:t>
                      </a:r>
                      <a:r>
                        <a:rPr lang="e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up datasets 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69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Creating</a:t>
                      </a:r>
                      <a:r>
                        <a:rPr lang="en" sz="800" baseline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report of all case scenarios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6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Writing Research Paper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15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292080" y="377213"/>
            <a:ext cx="3672408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ernard MT Condensed" pitchFamily="18" charset="0"/>
              </a:rPr>
              <a:t>Detection of Hate Speech in Multimodal Social Media Posts</a:t>
            </a:r>
            <a:endParaRPr>
              <a:solidFill>
                <a:srgbClr val="FF0000"/>
              </a:solidFill>
              <a:latin typeface="Bernard MT Condensed" pitchFamily="18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>
                <a:solidFill>
                  <a:schemeClr val="accent6"/>
                </a:solidFill>
              </a:rPr>
            </a:br>
            <a:r>
              <a:rPr lang="en-IN">
                <a:solidFill>
                  <a:schemeClr val="accent6"/>
                </a:solidFill>
              </a:rPr>
              <a:t>Introduction</a:t>
            </a:r>
            <a:br>
              <a:rPr lang="en-IN">
                <a:solidFill>
                  <a:schemeClr val="accent6"/>
                </a:solidFill>
              </a:rPr>
            </a:br>
            <a:endParaRPr/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6780609" y="2466203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:\Users\Abhishek Goswami\Downloads\online-marketing-market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0" y="1041736"/>
            <a:ext cx="3744416" cy="35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bhishek Goswami\Downloads\what-is-cyberbully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13688"/>
            <a:ext cx="3852705" cy="35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3618908" y="1562619"/>
            <a:ext cx="1776491" cy="2080428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26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26"/>
          <p:cNvCxnSpPr/>
          <p:nvPr/>
        </p:nvCxnSpPr>
        <p:spPr>
          <a:xfrm flipH="1" flipV="1">
            <a:off x="2083282" y="2112822"/>
            <a:ext cx="2068909" cy="34625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/>
          <p:nvPr/>
        </p:nvCxnSpPr>
        <p:spPr>
          <a:xfrm flipH="1" flipV="1">
            <a:off x="4099826" y="2459075"/>
            <a:ext cx="2344381" cy="40876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7181"/>
            <a:ext cx="3122505" cy="309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Abhishek Goswami\Downloads\download (4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1091052"/>
            <a:ext cx="3059750" cy="30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77365" y="2630677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76056" y="1523574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483000" y="1526288"/>
            <a:ext cx="2203788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Image Captioning</a:t>
              </a: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Sentiment Analysis and Object Detection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rot="10800000" flipH="1">
            <a:off x="5702850" y="2902113"/>
            <a:ext cx="780300" cy="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1287</Words>
  <Application>Microsoft Office PowerPoint</Application>
  <PresentationFormat>On-screen Show (16:9)</PresentationFormat>
  <Paragraphs>233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Times New Roman</vt:lpstr>
      <vt:lpstr>Open Sans</vt:lpstr>
      <vt:lpstr>Proxima Nova Semibold</vt:lpstr>
      <vt:lpstr>Roboto</vt:lpstr>
      <vt:lpstr>Calibri</vt:lpstr>
      <vt:lpstr>Fira Sans</vt:lpstr>
      <vt:lpstr>Bernard MT Condensed</vt:lpstr>
      <vt:lpstr>Proxima Nova</vt:lpstr>
      <vt:lpstr>Lora</vt:lpstr>
      <vt:lpstr>Wingdings</vt:lpstr>
      <vt:lpstr>Sora</vt:lpstr>
      <vt:lpstr>Fira Sans Medium</vt:lpstr>
      <vt:lpstr>Fira Sans Light</vt:lpstr>
      <vt:lpstr>Fira Sans Extra Condensed</vt:lpstr>
      <vt:lpstr>Noto Sans Symbols</vt:lpstr>
      <vt:lpstr>Fira Sans Extra Condensed SemiBold</vt:lpstr>
      <vt:lpstr>Arial</vt:lpstr>
      <vt:lpstr>Machine Learning Infographics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Gantt chart</vt:lpstr>
      <vt:lpstr>Detection of Hate Speech in Multimodal Social Media Posts</vt:lpstr>
      <vt:lpstr> Introduction </vt:lpstr>
      <vt:lpstr>Problem Statement</vt:lpstr>
      <vt:lpstr>Related Work</vt:lpstr>
      <vt:lpstr>Methodology</vt:lpstr>
      <vt:lpstr>PowerPoint Presentation</vt:lpstr>
      <vt:lpstr>PowerPoint Presentation</vt:lpstr>
      <vt:lpstr>Dataset Analysis</vt:lpstr>
      <vt:lpstr>How Image Captioning Work ?</vt:lpstr>
      <vt:lpstr>PowerPoint Presentation</vt:lpstr>
      <vt:lpstr>Live Example</vt:lpstr>
      <vt:lpstr>Sentiment Analysis</vt:lpstr>
      <vt:lpstr>How Sentiment Analysis Work ?</vt:lpstr>
      <vt:lpstr>Sentiment Analysis</vt:lpstr>
      <vt:lpstr>PowerPoint Presentation</vt:lpstr>
      <vt:lpstr>                       International Conference on Artificial Intelligence, Blockchain,  Computing, and Security (ICABCS-2023)                                      </vt:lpstr>
      <vt:lpstr>                       International Conference on Artificial Intelligence, Blockchain,  Computing, and Security (ICABCS-2023)                                      </vt:lpstr>
      <vt:lpstr>                       International Conference on Artificial Intelligence, Blockchain,  Computing, and Security (ICABCS-2023)                                      </vt:lpstr>
      <vt:lpstr>                       International Conference on Artificial Intelligence, Blockchain,  Computing, and Security (ICABCS-2023)                                      </vt:lpstr>
      <vt:lpstr>PowerPoint Presentation</vt:lpstr>
      <vt:lpstr>PowerPoint Presentation</vt:lpstr>
      <vt:lpstr>Conclusion and Future Directions</vt:lpstr>
      <vt:lpstr>Conclusion and Future Directions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Hate Speech in Multimodal Social Media Posts</dc:title>
  <dc:creator>ABHISHEK GOSWAMI</dc:creator>
  <cp:lastModifiedBy>Abhishek Goswami</cp:lastModifiedBy>
  <cp:revision>117</cp:revision>
  <dcterms:modified xsi:type="dcterms:W3CDTF">2023-05-07T21:40:59Z</dcterms:modified>
</cp:coreProperties>
</file>